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-3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1DFBA3-8050-4050-B36D-E848F4A2CD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B74E62-3470-44F5-B87A-4C49E9ED31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68F9B3-AC54-41EB-AF28-C2D7265C88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D1E8-2CED-4B6D-8DFB-B4390A6F64B6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E7A9FC-173E-42B9-9BB1-7C473F34E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3861CA-9789-47E4-9A4F-51A565660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98065-C0F4-4975-A93D-8E44C1E43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815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B911EB-C2FD-40D9-A100-5B217513A6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6391B5-6F24-476F-9187-E713AC8D69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5F9234-CC44-460F-8D74-4E94C02749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D1E8-2CED-4B6D-8DFB-B4390A6F64B6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1DD110-ABC1-4665-91D0-25B76E254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03B681-80F8-4474-AAD9-A7AE1C1909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98065-C0F4-4975-A93D-8E44C1E43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116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F0D00DA-750E-4735-A866-4F93C446D9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DE484C-0331-420F-8DA8-B95DA19140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8AA4AA-F22B-4FE6-A74C-ABCC8E12B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D1E8-2CED-4B6D-8DFB-B4390A6F64B6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46A846-D14E-4077-A454-FCF122770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D47841-F302-4801-98E1-8BB89C4B27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98065-C0F4-4975-A93D-8E44C1E43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385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7B0B94-AF2C-40BB-8C12-CEAB3B6C0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CF024-96D1-4BDB-8531-F3BBBB9313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E8D897-C75E-4D91-8B6C-3A80B9CD0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D1E8-2CED-4B6D-8DFB-B4390A6F64B6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769D58-B336-45B8-8F78-EF5880514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E91C8C-1C15-4137-8610-B11B3A5CB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98065-C0F4-4975-A93D-8E44C1E43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085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44BEF0-D71D-40A1-9E52-36888E8E35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CAAD31-72C2-4CDB-A5E7-A327DCC9A0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7ED3DF-5A3E-48ED-9A14-C6B47E3F6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D1E8-2CED-4B6D-8DFB-B4390A6F64B6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4C2339-E7AA-4502-B24A-80C169351E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4E9A33-4791-4B9A-980F-8AA4A17C8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98065-C0F4-4975-A93D-8E44C1E43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545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A3D5E2-3058-4099-8D76-8178914F2F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3BA6E7-2BF9-46C3-BA12-006547B740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9CF358-704D-469F-88FB-B27ABADC9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2E8545-A760-4EEB-9552-F4E1B1D4F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D1E8-2CED-4B6D-8DFB-B4390A6F64B6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4F6CCC-FA4B-416D-AAE5-851F198AC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B20DDF-0898-44C1-9383-4B7DD35AB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98065-C0F4-4975-A93D-8E44C1E43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064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18FBAD-0784-4DD7-AEC6-37CE218F3F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79753C-12B3-4EF3-A90C-288151A687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F360F7-CFF2-46B2-B7C1-5D5025031B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C8F5C1A-9316-4645-A423-734394B55A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C2CF425-D07E-4360-85BD-3D2C3B80BD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BAD9B73-0A81-4453-B895-3C8FC38E08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D1E8-2CED-4B6D-8DFB-B4390A6F64B6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14B8D25-6138-4B9E-92D2-A1EA40441C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EA11568-B6AA-44F0-B754-722D9C554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98065-C0F4-4975-A93D-8E44C1E43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189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AC91C3-03EB-4B47-8D33-EA224503A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3CB6D9-D6C1-4B48-9A1E-9F1337AF9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D1E8-2CED-4B6D-8DFB-B4390A6F64B6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DF124E6-0219-47D0-A2B2-ACC80D5D34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13EA10-422A-449E-B56A-7F954627D0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98065-C0F4-4975-A93D-8E44C1E43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707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52A6CDE-A276-487E-B2C1-EF0EC2A66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D1E8-2CED-4B6D-8DFB-B4390A6F64B6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6D26513-7331-47D4-AB37-07FA945AF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E0B13E-C01B-460C-A4E1-F69CB59EA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98065-C0F4-4975-A93D-8E44C1E43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893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CD39D2-A804-4BBC-AA5A-3EA697427E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69AC70-C566-44C4-8DA7-F9B2AA41CB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9BB7BB-4B6E-49DA-8F6A-E75783CA97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8A8034-64C2-4444-BE09-81D95F268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D1E8-2CED-4B6D-8DFB-B4390A6F64B6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ACC8B8-CFAC-4630-B6F4-74DDF685C3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933B8C-F7D3-44F5-815F-F3042B580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98065-C0F4-4975-A93D-8E44C1E43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14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1269C6-A19F-4953-BB38-1818E12440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EEB6E62-5262-4770-B0E8-A5CF21BD03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7AF5AF-A631-4ABB-9A1B-31E255C20D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25FE35-AE95-4ED9-B056-8C0BFD9239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D1E8-2CED-4B6D-8DFB-B4390A6F64B6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4BCF56-8542-4B49-8E25-C0A68354A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F28502-F01B-4424-AE78-32F3A5180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98065-C0F4-4975-A93D-8E44C1E43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072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1691A45-A083-4BEA-835B-22ABC9FAB4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84D9A1-F4C6-483C-9CF3-EA1ECA8F10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A908D8-E7AE-4726-BF3A-DF7B3DAB3C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A1D1E8-2CED-4B6D-8DFB-B4390A6F64B6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FDBA32-ACEF-49A7-9656-12572BEFE8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6B358B-2424-443B-BDB6-281291541B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A98065-C0F4-4975-A93D-8E44C1E43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028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dc.gov/violenceprevention/about/social-ecologicalmodel.html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0A9CC028-6B1C-4DAF-860A-252535143E18}"/>
              </a:ext>
            </a:extLst>
          </p:cNvPr>
          <p:cNvSpPr txBox="1">
            <a:spLocks/>
          </p:cNvSpPr>
          <p:nvPr/>
        </p:nvSpPr>
        <p:spPr>
          <a:xfrm>
            <a:off x="1651820" y="0"/>
            <a:ext cx="9149530" cy="74794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i="0" kern="1200">
                <a:solidFill>
                  <a:srgbClr val="003976"/>
                </a:solidFill>
                <a:latin typeface="Arial"/>
                <a:ea typeface="+mj-ea"/>
                <a:cs typeface="Arial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3976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                               Logic Model Template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3976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for Comprehensive Integrated Primary Prevention (CIPP) Plan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4DE7125-836F-4567-9050-6543F62E89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2960739"/>
              </p:ext>
            </p:extLst>
          </p:nvPr>
        </p:nvGraphicFramePr>
        <p:xfrm>
          <a:off x="193863" y="872989"/>
          <a:ext cx="1327161" cy="58156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7161">
                  <a:extLst>
                    <a:ext uri="{9D8B030D-6E8A-4147-A177-3AD203B41FA5}">
                      <a16:colId xmlns:a16="http://schemas.microsoft.com/office/drawing/2014/main" val="4201463185"/>
                    </a:ext>
                  </a:extLst>
                </a:gridCol>
              </a:tblGrid>
              <a:tr h="31096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INPUTS</a:t>
                      </a:r>
                    </a:p>
                  </a:txBody>
                  <a:tcPr anchor="ctr"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3794933"/>
                  </a:ext>
                </a:extLst>
              </a:tr>
              <a:tr h="135299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Target Population</a:t>
                      </a:r>
                      <a:r>
                        <a:rPr kumimoji="0" lang="en-US" sz="10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  <a:endParaRPr lang="en-US" sz="1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8385543"/>
                  </a:ext>
                </a:extLst>
              </a:tr>
              <a:tr h="144567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Collaborators Impacted:</a:t>
                      </a:r>
                    </a:p>
                  </a:txBody>
                  <a:tcPr anchor="ctr"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3024172"/>
                  </a:ext>
                </a:extLst>
              </a:tr>
              <a:tr h="135299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Resources Required</a:t>
                      </a:r>
                      <a:r>
                        <a:rPr kumimoji="0" lang="en-US" sz="10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  <a:endParaRPr lang="en-US" sz="1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3653153"/>
                  </a:ext>
                </a:extLst>
              </a:tr>
              <a:tr h="135299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Targeted Risk Factors:</a:t>
                      </a:r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9155132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68011526-8C62-452F-96DB-25EF5B2D54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7325417"/>
              </p:ext>
            </p:extLst>
          </p:nvPr>
        </p:nvGraphicFramePr>
        <p:xfrm>
          <a:off x="1752424" y="866022"/>
          <a:ext cx="1327161" cy="58156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7161">
                  <a:extLst>
                    <a:ext uri="{9D8B030D-6E8A-4147-A177-3AD203B41FA5}">
                      <a16:colId xmlns:a16="http://schemas.microsoft.com/office/drawing/2014/main" val="4201463185"/>
                    </a:ext>
                  </a:extLst>
                </a:gridCol>
              </a:tblGrid>
              <a:tr h="31096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ACTIVITIES</a:t>
                      </a:r>
                    </a:p>
                  </a:txBody>
                  <a:tcPr anchor="ctr"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3794933"/>
                  </a:ext>
                </a:extLst>
              </a:tr>
              <a:tr h="135299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Involvement:</a:t>
                      </a:r>
                      <a:endParaRPr lang="en-US" sz="1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rgbClr val="D7E4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8385543"/>
                  </a:ext>
                </a:extLst>
              </a:tr>
              <a:tr h="144567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Communication:</a:t>
                      </a:r>
                    </a:p>
                  </a:txBody>
                  <a:tcPr anchor="ctr">
                    <a:solidFill>
                      <a:srgbClr val="D7E4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3024172"/>
                  </a:ext>
                </a:extLst>
              </a:tr>
              <a:tr h="135299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Time and Frequency</a:t>
                      </a:r>
                      <a:r>
                        <a:rPr kumimoji="0" lang="en-US" sz="10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  <a:endParaRPr lang="en-US" sz="1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rgbClr val="D7E4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3653153"/>
                  </a:ext>
                </a:extLst>
              </a:tr>
              <a:tr h="135299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Prevention of Which Multiple Harmful Behaviors:</a:t>
                      </a:r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rgbClr val="D7E4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9155132"/>
                  </a:ext>
                </a:extLst>
              </a:tr>
            </a:tbl>
          </a:graphicData>
        </a:graphic>
      </p:graphicFrame>
      <p:graphicFrame>
        <p:nvGraphicFramePr>
          <p:cNvPr id="9" name="Table 5">
            <a:extLst>
              <a:ext uri="{FF2B5EF4-FFF2-40B4-BE49-F238E27FC236}">
                <a16:creationId xmlns:a16="http://schemas.microsoft.com/office/drawing/2014/main" id="{6FA3E23A-DFE9-4EBC-9111-FFE72AC4F1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040723"/>
              </p:ext>
            </p:extLst>
          </p:nvPr>
        </p:nvGraphicFramePr>
        <p:xfrm>
          <a:off x="3246012" y="866022"/>
          <a:ext cx="1327161" cy="58156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7161">
                  <a:extLst>
                    <a:ext uri="{9D8B030D-6E8A-4147-A177-3AD203B41FA5}">
                      <a16:colId xmlns:a16="http://schemas.microsoft.com/office/drawing/2014/main" val="4201463185"/>
                    </a:ext>
                  </a:extLst>
                </a:gridCol>
              </a:tblGrid>
              <a:tr h="31096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OUTPUTS</a:t>
                      </a:r>
                    </a:p>
                  </a:txBody>
                  <a:tcPr anchor="ctr"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3794933"/>
                  </a:ext>
                </a:extLst>
              </a:tr>
              <a:tr h="135299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Number of Collaborators Involvement</a:t>
                      </a:r>
                      <a:r>
                        <a:rPr kumimoji="0" lang="en-US" sz="10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  <a:endParaRPr lang="en-US" sz="1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rgbClr val="C3D6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8385543"/>
                  </a:ext>
                </a:extLst>
              </a:tr>
              <a:tr h="144567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Number of Risk and Protective Factors Impacted:</a:t>
                      </a:r>
                    </a:p>
                  </a:txBody>
                  <a:tcPr anchor="ctr">
                    <a:solidFill>
                      <a:srgbClr val="C3D6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3024172"/>
                  </a:ext>
                </a:extLst>
              </a:tr>
              <a:tr h="135299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Number of Harmful Behaviors Impacted (i.e., two or more)</a:t>
                      </a:r>
                      <a:r>
                        <a:rPr kumimoji="0" lang="en-US" sz="10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  <a:endParaRPr lang="en-US" sz="1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rgbClr val="C3D6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3653153"/>
                  </a:ext>
                </a:extLst>
              </a:tr>
              <a:tr h="135299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Prevention Activities:</a:t>
                      </a:r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rgbClr val="C3D6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9155132"/>
                  </a:ext>
                </a:extLst>
              </a:tr>
            </a:tbl>
          </a:graphicData>
        </a:graphic>
      </p:graphicFrame>
      <p:graphicFrame>
        <p:nvGraphicFramePr>
          <p:cNvPr id="10" name="Table 2">
            <a:extLst>
              <a:ext uri="{FF2B5EF4-FFF2-40B4-BE49-F238E27FC236}">
                <a16:creationId xmlns:a16="http://schemas.microsoft.com/office/drawing/2014/main" id="{CCA7B30B-2D3E-4521-8E7F-8DDA51634D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903926"/>
              </p:ext>
            </p:extLst>
          </p:nvPr>
        </p:nvGraphicFramePr>
        <p:xfrm>
          <a:off x="5097983" y="871708"/>
          <a:ext cx="6794328" cy="25031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4776">
                  <a:extLst>
                    <a:ext uri="{9D8B030D-6E8A-4147-A177-3AD203B41FA5}">
                      <a16:colId xmlns:a16="http://schemas.microsoft.com/office/drawing/2014/main" val="2898010001"/>
                    </a:ext>
                  </a:extLst>
                </a:gridCol>
                <a:gridCol w="2264776">
                  <a:extLst>
                    <a:ext uri="{9D8B030D-6E8A-4147-A177-3AD203B41FA5}">
                      <a16:colId xmlns:a16="http://schemas.microsoft.com/office/drawing/2014/main" val="282022432"/>
                    </a:ext>
                  </a:extLst>
                </a:gridCol>
                <a:gridCol w="2264776">
                  <a:extLst>
                    <a:ext uri="{9D8B030D-6E8A-4147-A177-3AD203B41FA5}">
                      <a16:colId xmlns:a16="http://schemas.microsoft.com/office/drawing/2014/main" val="1425772517"/>
                    </a:ext>
                  </a:extLst>
                </a:gridCol>
              </a:tblGrid>
              <a:tr h="305881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DESIRED OUTCOMES (Intended Activity Effects)**</a:t>
                      </a:r>
                    </a:p>
                  </a:txBody>
                  <a:tcPr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6451314"/>
                  </a:ext>
                </a:extLst>
              </a:tr>
              <a:tr h="521295"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kern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</a:t>
                      </a:r>
                      <a:r>
                        <a:rPr kumimoji="0" lang="en-US" sz="1000" b="1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HORT-TERM OUTCOMES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(~6 months) </a:t>
                      </a:r>
                      <a:endParaRPr lang="en-US" sz="1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INTERMEDIATE OUTCOMES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(1-2 years)* </a:t>
                      </a:r>
                      <a:endParaRPr lang="en-US" sz="1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LONG-TERM OUTCOMES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(3-5 years)*</a:t>
                      </a:r>
                      <a:endParaRPr lang="en-US" sz="1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16921"/>
                  </a:ext>
                </a:extLst>
              </a:tr>
              <a:tr h="324919">
                <a:tc gridSpan="3">
                  <a:txBody>
                    <a:bodyPr/>
                    <a:lstStyle/>
                    <a:p>
                      <a:pPr algn="ctr"/>
                      <a:r>
                        <a:rPr lang="en-US" sz="12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Individual Level</a:t>
                      </a:r>
                    </a:p>
                  </a:txBody>
                  <a:tcPr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8370118"/>
                  </a:ext>
                </a:extLst>
              </a:tr>
              <a:tr h="637333">
                <a:tc>
                  <a:txBody>
                    <a:bodyPr/>
                    <a:lstStyle/>
                    <a:p>
                      <a:endParaRPr lang="en-US" b="1"/>
                    </a:p>
                  </a:txBody>
                  <a:tcP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/>
                    </a:p>
                  </a:txBody>
                  <a:tcP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/>
                    </a:p>
                  </a:txBody>
                  <a:tcPr>
                    <a:solidFill>
                      <a:srgbClr val="DCE6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2743071"/>
                  </a:ext>
                </a:extLst>
              </a:tr>
              <a:tr h="713723">
                <a:tc>
                  <a:txBody>
                    <a:bodyPr/>
                    <a:lstStyle/>
                    <a:p>
                      <a:endParaRPr lang="en-US" b="1"/>
                    </a:p>
                  </a:txBody>
                  <a:tcP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/>
                    </a:p>
                    <a:p>
                      <a:endParaRPr lang="en-US" b="1"/>
                    </a:p>
                  </a:txBody>
                  <a:tcP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>
                    <a:solidFill>
                      <a:srgbClr val="DCE6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0054015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5BA03964-31C3-454B-91BB-BAFAE4AC9A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2109582"/>
              </p:ext>
            </p:extLst>
          </p:nvPr>
        </p:nvGraphicFramePr>
        <p:xfrm>
          <a:off x="5097983" y="3476733"/>
          <a:ext cx="6794328" cy="15028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4776">
                  <a:extLst>
                    <a:ext uri="{9D8B030D-6E8A-4147-A177-3AD203B41FA5}">
                      <a16:colId xmlns:a16="http://schemas.microsoft.com/office/drawing/2014/main" val="2898010001"/>
                    </a:ext>
                  </a:extLst>
                </a:gridCol>
                <a:gridCol w="2264776">
                  <a:extLst>
                    <a:ext uri="{9D8B030D-6E8A-4147-A177-3AD203B41FA5}">
                      <a16:colId xmlns:a16="http://schemas.microsoft.com/office/drawing/2014/main" val="282022432"/>
                    </a:ext>
                  </a:extLst>
                </a:gridCol>
                <a:gridCol w="2264776">
                  <a:extLst>
                    <a:ext uri="{9D8B030D-6E8A-4147-A177-3AD203B41FA5}">
                      <a16:colId xmlns:a16="http://schemas.microsoft.com/office/drawing/2014/main" val="1425772517"/>
                    </a:ext>
                  </a:extLst>
                </a:gridCol>
              </a:tblGrid>
              <a:tr h="375426">
                <a:tc gridSpan="3"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Interpersonal Level</a:t>
                      </a:r>
                    </a:p>
                  </a:txBody>
                  <a:tcPr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8370118"/>
                  </a:ext>
                </a:extLst>
              </a:tr>
              <a:tr h="563718">
                <a:tc>
                  <a:txBody>
                    <a:bodyPr/>
                    <a:lstStyle/>
                    <a:p>
                      <a:endParaRPr lang="en-US" b="1"/>
                    </a:p>
                  </a:txBody>
                  <a:tcPr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/>
                    </a:p>
                  </a:txBody>
                  <a:tcPr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/>
                    </a:p>
                  </a:txBody>
                  <a:tcPr>
                    <a:solidFill>
                      <a:srgbClr val="B4C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2743071"/>
                  </a:ext>
                </a:extLst>
              </a:tr>
              <a:tr h="563718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/>
                    </a:p>
                  </a:txBody>
                  <a:tcPr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>
                    <a:solidFill>
                      <a:srgbClr val="B4C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0054015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E023A352-DC27-4E7B-B8C9-1F92398AAF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6171049"/>
              </p:ext>
            </p:extLst>
          </p:nvPr>
        </p:nvGraphicFramePr>
        <p:xfrm>
          <a:off x="5108814" y="5171575"/>
          <a:ext cx="6794328" cy="15028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4776">
                  <a:extLst>
                    <a:ext uri="{9D8B030D-6E8A-4147-A177-3AD203B41FA5}">
                      <a16:colId xmlns:a16="http://schemas.microsoft.com/office/drawing/2014/main" val="2898010001"/>
                    </a:ext>
                  </a:extLst>
                </a:gridCol>
                <a:gridCol w="2264776">
                  <a:extLst>
                    <a:ext uri="{9D8B030D-6E8A-4147-A177-3AD203B41FA5}">
                      <a16:colId xmlns:a16="http://schemas.microsoft.com/office/drawing/2014/main" val="282022432"/>
                    </a:ext>
                  </a:extLst>
                </a:gridCol>
                <a:gridCol w="2264776">
                  <a:extLst>
                    <a:ext uri="{9D8B030D-6E8A-4147-A177-3AD203B41FA5}">
                      <a16:colId xmlns:a16="http://schemas.microsoft.com/office/drawing/2014/main" val="1425772517"/>
                    </a:ext>
                  </a:extLst>
                </a:gridCol>
              </a:tblGrid>
              <a:tr h="375426">
                <a:tc gridSpan="3"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Organizational Level</a:t>
                      </a:r>
                    </a:p>
                  </a:txBody>
                  <a:tcPr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8370118"/>
                  </a:ext>
                </a:extLst>
              </a:tr>
              <a:tr h="563718">
                <a:tc>
                  <a:txBody>
                    <a:bodyPr/>
                    <a:lstStyle/>
                    <a:p>
                      <a:endParaRPr lang="en-US" b="1"/>
                    </a:p>
                  </a:txBody>
                  <a:tcPr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/>
                    </a:p>
                  </a:txBody>
                  <a:tcPr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/>
                    </a:p>
                  </a:txBody>
                  <a:tcPr>
                    <a:solidFill>
                      <a:srgbClr val="95B3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2743071"/>
                  </a:ext>
                </a:extLst>
              </a:tr>
              <a:tr h="563718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/>
                    </a:p>
                  </a:txBody>
                  <a:tcPr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>
                    <a:solidFill>
                      <a:srgbClr val="95B3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0054015"/>
                  </a:ext>
                </a:extLst>
              </a:tr>
            </a:tbl>
          </a:graphicData>
        </a:graphic>
      </p:graphicFrame>
      <p:sp>
        <p:nvSpPr>
          <p:cNvPr id="13" name="Right Arrow 116">
            <a:extLst>
              <a:ext uri="{FF2B5EF4-FFF2-40B4-BE49-F238E27FC236}">
                <a16:creationId xmlns:a16="http://schemas.microsoft.com/office/drawing/2014/main" id="{2CB36D07-82C1-4EF3-8C63-22EA7E8AD699}"/>
              </a:ext>
            </a:extLst>
          </p:cNvPr>
          <p:cNvSpPr/>
          <p:nvPr/>
        </p:nvSpPr>
        <p:spPr>
          <a:xfrm>
            <a:off x="1521024" y="3609199"/>
            <a:ext cx="192775" cy="250296"/>
          </a:xfrm>
          <a:prstGeom prst="rightArrow">
            <a:avLst/>
          </a:prstGeom>
          <a:solidFill>
            <a:sysClr val="windowText" lastClr="000000"/>
          </a:solidFill>
          <a:ln w="9525" cap="flat" cmpd="sng" algn="ctr">
            <a:noFill/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" name="Right Arrow 116">
            <a:extLst>
              <a:ext uri="{FF2B5EF4-FFF2-40B4-BE49-F238E27FC236}">
                <a16:creationId xmlns:a16="http://schemas.microsoft.com/office/drawing/2014/main" id="{D09621A8-3D72-4870-BB87-88F79468ED9A}"/>
              </a:ext>
            </a:extLst>
          </p:cNvPr>
          <p:cNvSpPr/>
          <p:nvPr/>
        </p:nvSpPr>
        <p:spPr>
          <a:xfrm>
            <a:off x="3069946" y="3609199"/>
            <a:ext cx="192775" cy="250296"/>
          </a:xfrm>
          <a:prstGeom prst="rightArrow">
            <a:avLst/>
          </a:prstGeom>
          <a:solidFill>
            <a:sysClr val="windowText" lastClr="000000"/>
          </a:solidFill>
          <a:ln w="9525" cap="flat" cmpd="sng" algn="ctr">
            <a:noFill/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5" name="Right Arrow 116">
            <a:extLst>
              <a:ext uri="{FF2B5EF4-FFF2-40B4-BE49-F238E27FC236}">
                <a16:creationId xmlns:a16="http://schemas.microsoft.com/office/drawing/2014/main" id="{C359AC2C-A9CA-415A-AD5E-AD3181BE473E}"/>
              </a:ext>
            </a:extLst>
          </p:cNvPr>
          <p:cNvSpPr/>
          <p:nvPr/>
        </p:nvSpPr>
        <p:spPr>
          <a:xfrm>
            <a:off x="4555433" y="3609199"/>
            <a:ext cx="192775" cy="250296"/>
          </a:xfrm>
          <a:prstGeom prst="rightArrow">
            <a:avLst/>
          </a:prstGeom>
          <a:solidFill>
            <a:sysClr val="windowText" lastClr="000000"/>
          </a:solidFill>
          <a:ln w="9525" cap="flat" cmpd="sng" algn="ctr">
            <a:noFill/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A510193-77BC-43F5-A5EA-F5E525832CDD}"/>
              </a:ext>
            </a:extLst>
          </p:cNvPr>
          <p:cNvSpPr txBox="1"/>
          <p:nvPr/>
        </p:nvSpPr>
        <p:spPr>
          <a:xfrm>
            <a:off x="0" y="6842610"/>
            <a:ext cx="121920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kumimoji="0" lang="en-US" sz="1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Reference: </a:t>
            </a:r>
            <a:r>
              <a:rPr lang="en-US" sz="1000" u="sng" dirty="0">
                <a:solidFill>
                  <a:srgbClr val="0563C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The Social-Ecological Model: A Framework for Prevention |Violence </a:t>
            </a:r>
            <a:r>
              <a:rPr lang="en-US" sz="1000" u="sng" dirty="0" err="1">
                <a:solidFill>
                  <a:srgbClr val="0563C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Prevention|Injury</a:t>
            </a:r>
            <a:r>
              <a:rPr lang="en-US" sz="1000" u="sng" dirty="0">
                <a:solidFill>
                  <a:srgbClr val="0563C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 </a:t>
            </a:r>
            <a:r>
              <a:rPr lang="en-US" sz="1000" u="sng" dirty="0" err="1">
                <a:solidFill>
                  <a:srgbClr val="0563C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Center|CDC</a:t>
            </a:r>
            <a:endParaRPr lang="en-US" sz="1000" u="sng" dirty="0">
              <a:solidFill>
                <a:srgbClr val="0563C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*Intermediate and long-term outcomes may be repeated throughout plans. Plans are intended to be updated every 6 months to reflect progress towards goals, but the goals may remain th</a:t>
            </a:r>
            <a:r>
              <a:rPr lang="en-US" sz="1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 same as progress is made. 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**Timelines of intended activity effects may need to be adjusted based on your component (i.e., Reserves and National Guard). This serves as a template to be adapted.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2744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FFF18440B9EC941BD7D115BE475E297" ma:contentTypeVersion="14" ma:contentTypeDescription="Create a new document." ma:contentTypeScope="" ma:versionID="c26536893047902d8631593d2f1c0a0e">
  <xsd:schema xmlns:xsd="http://www.w3.org/2001/XMLSchema" xmlns:xs="http://www.w3.org/2001/XMLSchema" xmlns:p="http://schemas.microsoft.com/office/2006/metadata/properties" xmlns:ns2="a1fbfa81-4b05-4856-baec-0296d58106bb" xmlns:ns3="819ede3f-a508-4522-b7c7-d3e1ff8a155a" targetNamespace="http://schemas.microsoft.com/office/2006/metadata/properties" ma:root="true" ma:fieldsID="c11869a8cedcb38cf3924dfcc9a1419f" ns2:_="" ns3:_="">
    <xsd:import namespace="a1fbfa81-4b05-4856-baec-0296d58106bb"/>
    <xsd:import namespace="819ede3f-a508-4522-b7c7-d3e1ff8a155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fbfa81-4b05-4856-baec-0296d58106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c871f771-ab78-46b7-810c-7667649bb90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19ede3f-a508-4522-b7c7-d3e1ff8a155a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2f8b6cbb-f3f1-4f9c-8b1a-037119282199}" ma:internalName="TaxCatchAll" ma:showField="CatchAllData" ma:web="819ede3f-a508-4522-b7c7-d3e1ff8a155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19ede3f-a508-4522-b7c7-d3e1ff8a155a" xsi:nil="true"/>
    <lcf76f155ced4ddcb4097134ff3c332f xmlns="a1fbfa81-4b05-4856-baec-0296d58106bb">
      <Terms xmlns="http://schemas.microsoft.com/office/infopath/2007/PartnerControls"/>
    </lcf76f155ced4ddcb4097134ff3c332f>
    <SharedWithUsers xmlns="819ede3f-a508-4522-b7c7-d3e1ff8a155a">
      <UserInfo>
        <DisplayName/>
        <AccountId xsi:nil="true"/>
        <AccountType/>
      </UserInfo>
    </SharedWithUsers>
    <MediaLengthInSeconds xmlns="a1fbfa81-4b05-4856-baec-0296d58106bb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95F7C38-600B-4174-87E9-5840AAB41927}"/>
</file>

<file path=customXml/itemProps2.xml><?xml version="1.0" encoding="utf-8"?>
<ds:datastoreItem xmlns:ds="http://schemas.openxmlformats.org/officeDocument/2006/customXml" ds:itemID="{79EAA12B-1DBF-4A86-A6BD-6E7DF5765156}">
  <ds:schemaRefs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www.w3.org/XML/1998/namespace"/>
    <ds:schemaRef ds:uri="a4ed10cb-e8e8-402a-a375-a251cf006500"/>
    <ds:schemaRef ds:uri="fbdf8062-eaba-4958-a4ce-42c4935a9aa3"/>
    <ds:schemaRef ds:uri="http://purl.org/dc/dcmitype/"/>
    <ds:schemaRef ds:uri="cb4d8685-22ab-4757-ae75-85cf6f4ba2bc"/>
    <ds:schemaRef ds:uri="77823a9f-5d8e-4979-b837-47c473cd2f3c"/>
  </ds:schemaRefs>
</ds:datastoreItem>
</file>

<file path=customXml/itemProps3.xml><?xml version="1.0" encoding="utf-8"?>
<ds:datastoreItem xmlns:ds="http://schemas.openxmlformats.org/officeDocument/2006/customXml" ds:itemID="{835C407F-9D42-4FD9-A0AB-791B7564D71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197</Words>
  <Application>Microsoft Office PowerPoint</Application>
  <PresentationFormat>Widescreen</PresentationFormat>
  <Paragraphs>30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Barish, Nicole CTR OSD OUSD P-R (USA)</dc:creator>
  <cp:lastModifiedBy>Barish, Nicole CTR OSD OUSD P-R (USA)</cp:lastModifiedBy>
  <cp:revision>2</cp:revision>
  <dcterms:created xsi:type="dcterms:W3CDTF">2023-06-06T15:46:43Z</dcterms:created>
  <dcterms:modified xsi:type="dcterms:W3CDTF">2024-03-21T14:19:36Z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0x010100AA62D33D88BA9A4190C8069FC4A11192</vt:lpwstr>
  </property>
  <property fmtid="{D5CDD505-2E9C-101B-9397-08002B2CF9AE}" pid="3" name="Order">
    <vt:r8>8800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ComplianceAssetId">
    <vt:lpwstr/>
  </property>
  <property fmtid="{D5CDD505-2E9C-101B-9397-08002B2CF9AE}" pid="9" name="TemplateUrl">
    <vt:lpwstr/>
  </property>
  <property fmtid="{D5CDD505-2E9C-101B-9397-08002B2CF9AE}" pid="10" name="_ExtendedDescription">
    <vt:lpwstr/>
  </property>
  <property fmtid="{D5CDD505-2E9C-101B-9397-08002B2CF9AE}" pid="11" name="TriggerFlowInfo">
    <vt:lpwstr/>
  </property>
</Properties>
</file>